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6" roundtripDataSignature="AMtx7mirbBkvZB+BkCSc46wlO7prFsYQ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041857a07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gf041857a0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041857a07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gf041857a0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041857a07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f041857a0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9d052fc04_4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f9d052fc04_4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f041857a07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f041857a0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9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9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3" name="Google Shape;13;p9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4" name="Google Shape;14;p9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5" name="Google Shape;1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8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8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3" name="Google Shape;23;p11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4" name="Google Shape;24;p11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12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" name="Google Shape;36;p14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5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6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" name="Google Shape;44;p1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16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6" name="Google Shape;46;p16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7" name="Google Shape;47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1" name="Google Shape;5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b="0" i="0" sz="42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id="9" name="Google Shape;9;p8"/>
          <p:cNvPicPr preferRelativeResize="0"/>
          <p:nvPr/>
        </p:nvPicPr>
        <p:blipFill rotWithShape="1">
          <a:blip r:embed="rId1">
            <a:alphaModFix amt="70000"/>
          </a:blip>
          <a:srcRect b="38524" l="0" r="4075" t="0"/>
          <a:stretch/>
        </p:blipFill>
        <p:spPr>
          <a:xfrm>
            <a:off x="5759925" y="4761575"/>
            <a:ext cx="3338575" cy="2952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youtu.be/g5bEUtfbJ0o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ZLiUcvmztBxAbbQr4PIVqTBPXkAo4SQl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 txBox="1"/>
          <p:nvPr>
            <p:ph type="ctrTitle"/>
          </p:nvPr>
        </p:nvSpPr>
        <p:spPr>
          <a:xfrm>
            <a:off x="3198750" y="1654526"/>
            <a:ext cx="2746500" cy="18344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554"/>
              <a:buFont typeface="Arial"/>
              <a:buNone/>
            </a:pPr>
            <a:r>
              <a:t/>
            </a:r>
            <a:endParaRPr sz="3600">
              <a:solidFill>
                <a:srgbClr val="2125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94444"/>
              <a:buNone/>
            </a:pPr>
            <a:r>
              <a:rPr lang="zh-TW" sz="24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HW2</a:t>
            </a:r>
            <a:endParaRPr sz="24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SzPct val="194444"/>
              <a:buNone/>
            </a:pPr>
            <a:r>
              <a:rPr lang="zh-TW" sz="2400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A tool to annotate bounding boxes of the eyes of MMD models</a:t>
            </a:r>
            <a:endParaRPr sz="2400"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 </a:t>
            </a:r>
            <a:r>
              <a:rPr lang="zh-TW"/>
              <a:t>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2" name="Google Shape;142;p5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/>
              <a:t>首先記錄眼白邊框的四個座標點儲存於 Json 檔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zh-TW"/>
              <a:t>S：</a:t>
            </a:r>
            <a:r>
              <a:rPr lang="zh-TW"/>
              <a:t>按下後會儲存資料到電腦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3" name="Google Shape;14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776" y="1887050"/>
            <a:ext cx="4673349" cy="279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評分標準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0" name="Google Shape;150;p6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Char char="●"/>
            </a:pPr>
            <a:r>
              <a:rPr b="1" lang="zh-TW" sz="1500">
                <a:solidFill>
                  <a:srgbClr val="00B050"/>
                </a:solidFill>
              </a:rPr>
              <a:t>Simple baseline ( 4 pt )</a:t>
            </a:r>
            <a:endParaRPr b="1" sz="1500">
              <a:solidFill>
                <a:srgbClr val="00B050"/>
              </a:solidFill>
            </a:endParaRPr>
          </a:p>
          <a:p>
            <a:pPr indent="-2952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Char char="○"/>
            </a:pPr>
            <a:r>
              <a:rPr b="1" lang="zh-TW" sz="1500">
                <a:solidFill>
                  <a:srgbClr val="00B050"/>
                </a:solidFill>
              </a:rPr>
              <a:t>視角可以移動及放大 ( 2 pt )</a:t>
            </a:r>
            <a:endParaRPr b="1" sz="1500">
              <a:solidFill>
                <a:srgbClr val="00B050"/>
              </a:solidFill>
            </a:endParaRPr>
          </a:p>
          <a:p>
            <a:pPr indent="-2952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100000"/>
              <a:buChar char="○"/>
            </a:pPr>
            <a:r>
              <a:rPr b="1" lang="zh-TW" sz="1500">
                <a:solidFill>
                  <a:srgbClr val="00B050"/>
                </a:solidFill>
              </a:rPr>
              <a:t>回答 WORD 檔案中的問題 ( 2 pt )</a:t>
            </a:r>
            <a:endParaRPr b="1" sz="1500">
              <a:solidFill>
                <a:srgbClr val="00B050"/>
              </a:solidFill>
            </a:endParaRPr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Char char="●"/>
            </a:pPr>
            <a:r>
              <a:rPr b="1" lang="zh-TW" sz="1500">
                <a:solidFill>
                  <a:srgbClr val="FF0000"/>
                </a:solidFill>
              </a:rPr>
              <a:t>Medium baseline ( 4 pt )</a:t>
            </a:r>
            <a:endParaRPr/>
          </a:p>
          <a:p>
            <a:pPr indent="-2952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○"/>
            </a:pPr>
            <a:r>
              <a:rPr b="1" lang="zh-TW" sz="1500">
                <a:solidFill>
                  <a:srgbClr val="FF0000"/>
                </a:solidFill>
              </a:rPr>
              <a:t>在畫面上畫出左眼的邊框 ( 2 pt )</a:t>
            </a:r>
            <a:endParaRPr b="1" sz="1500">
              <a:solidFill>
                <a:srgbClr val="FF0000"/>
              </a:solidFill>
            </a:endParaRPr>
          </a:p>
          <a:p>
            <a:pPr indent="-2952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Char char="○"/>
            </a:pPr>
            <a:r>
              <a:rPr b="1" lang="zh-TW" sz="1500">
                <a:solidFill>
                  <a:srgbClr val="FF0000"/>
                </a:solidFill>
              </a:rPr>
              <a:t>按 Q 複製左眼邊框更新到右眼 ( 2 pt )</a:t>
            </a:r>
            <a:endParaRPr b="1" sz="1500">
              <a:solidFill>
                <a:srgbClr val="FF0000"/>
              </a:solidFill>
            </a:endParaRPr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20000"/>
              <a:buChar char="●"/>
            </a:pPr>
            <a:r>
              <a:rPr b="1" lang="zh-TW" sz="1500">
                <a:solidFill>
                  <a:srgbClr val="7030A0"/>
                </a:solidFill>
              </a:rPr>
              <a:t>Strong baseline (2pt)</a:t>
            </a:r>
            <a:endParaRPr/>
          </a:p>
          <a:p>
            <a:pPr indent="-29083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93333"/>
              <a:buChar char="○"/>
            </a:pPr>
            <a:r>
              <a:rPr b="1" lang="zh-TW" sz="1500">
                <a:solidFill>
                  <a:srgbClr val="7030A0"/>
                </a:solidFill>
              </a:rPr>
              <a:t>可選擇當前讀取角色或按 A 鍵讀取上一隻角色 / 按 D 鍵讀取下一隻角色 ( 1 pt )</a:t>
            </a:r>
            <a:endParaRPr b="1" sz="1500">
              <a:solidFill>
                <a:srgbClr val="7030A0"/>
              </a:solidFill>
            </a:endParaRPr>
          </a:p>
          <a:p>
            <a:pPr indent="-29527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030A0"/>
              </a:buClr>
              <a:buSzPct val="100000"/>
              <a:buChar char="○"/>
            </a:pPr>
            <a:r>
              <a:rPr b="1" lang="zh-TW" sz="1500">
                <a:solidFill>
                  <a:srgbClr val="7030A0"/>
                </a:solidFill>
              </a:rPr>
              <a:t>可儲存座標點檔案 ( 1 pt )</a:t>
            </a:r>
            <a:endParaRPr b="1" sz="1500">
              <a:solidFill>
                <a:srgbClr val="7030A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ct val="1000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參考資料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56" name="Google Shape;156;p7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zh-TW" u="sng">
                <a:solidFill>
                  <a:schemeClr val="hlink"/>
                </a:solidFill>
                <a:hlinkClick r:id="rId3"/>
              </a:rPr>
              <a:t>A tool to annotate bounding boxes of the eyes of MMD models.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3" title="A tool to annotate bounding boxes of the eyes of MMD model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0400" y="110562"/>
            <a:ext cx="6563200" cy="492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程式功能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4" name="Google Shape;74;p2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1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.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視角可以移動及放大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2</a:t>
            </a: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.標記出眼白的邊框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3.</a:t>
            </a: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座標點可下載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4.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可選擇當前讀取角色</a:t>
            </a: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或</a:t>
            </a:r>
            <a:r>
              <a:rPr lang="zh-TW">
                <a:solidFill>
                  <a:srgbClr val="212529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跳到別隻角色</a:t>
            </a:r>
            <a:endParaRPr>
              <a:solidFill>
                <a:srgbClr val="212529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041857a07_0_24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程式功能</a:t>
            </a:r>
            <a:r>
              <a:rPr lang="zh-TW"/>
              <a:t> - </a:t>
            </a:r>
            <a:r>
              <a:rPr b="1" lang="zh-TW">
                <a:solidFill>
                  <a:srgbClr val="00B050"/>
                </a:solidFill>
              </a:rPr>
              <a:t>Simple baseline</a:t>
            </a:r>
            <a:r>
              <a:rPr lang="zh-TW"/>
              <a:t> 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80" name="Google Shape;80;gf041857a07_0_24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1.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視角可以放大到眼睛之前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81" name="Google Shape;81;gf041857a07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650" y="1648800"/>
            <a:ext cx="3561627" cy="211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gf041857a07_0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6352" y="1648800"/>
            <a:ext cx="3579572" cy="211985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f041857a07_0_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cap="flat" cmpd="sng" w="762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00B050"/>
                </a:solidFill>
              </a:rPr>
              <a:t>Simple baseline</a:t>
            </a:r>
            <a:r>
              <a:rPr lang="zh-TW"/>
              <a:t> 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1：標記第一條線於左眼下方、2：標記第二條線於左眼左方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3：標記第三條線於左眼上方、4：標記第四條線於左眼右方</a:t>
            </a:r>
            <a:endParaRPr/>
          </a:p>
          <a:p>
            <a:pPr indent="0" lvl="0" marL="269875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※ 若已有線存在再按一次就是重設那條線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0" name="Google Shape;9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20" y="2701250"/>
            <a:ext cx="3173999" cy="18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"/>
          <p:cNvSpPr txBox="1"/>
          <p:nvPr/>
        </p:nvSpPr>
        <p:spPr>
          <a:xfrm>
            <a:off x="1570975" y="4428975"/>
            <a:ext cx="2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4"/>
          <p:cNvSpPr txBox="1"/>
          <p:nvPr/>
        </p:nvSpPr>
        <p:spPr>
          <a:xfrm>
            <a:off x="469425" y="3443600"/>
            <a:ext cx="2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4"/>
          <p:cNvSpPr txBox="1"/>
          <p:nvPr/>
        </p:nvSpPr>
        <p:spPr>
          <a:xfrm>
            <a:off x="1570975" y="2481425"/>
            <a:ext cx="2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4" name="Google Shape;94;p4"/>
          <p:cNvSpPr txBox="1"/>
          <p:nvPr/>
        </p:nvSpPr>
        <p:spPr>
          <a:xfrm>
            <a:off x="2708275" y="3395650"/>
            <a:ext cx="26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cap="flat" cmpd="sng" w="762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041857a07_0_34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功能說明</a:t>
            </a:r>
            <a:r>
              <a:rPr lang="zh-TW"/>
              <a:t> - </a:t>
            </a:r>
            <a:r>
              <a:rPr b="1" lang="zh-TW">
                <a:solidFill>
                  <a:srgbClr val="00B050"/>
                </a:solidFill>
              </a:rPr>
              <a:t>Simple baseline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1" name="Google Shape;101;gf041857a07_0_34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zh-TW"/>
              <a:t>左眼上下為紅線、左右為綠線</a:t>
            </a:r>
            <a:endParaRPr/>
          </a:p>
          <a:p>
            <a:pPr indent="-2857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zh-TW"/>
              <a:t>右眼上下為紫線、左右為淡藍線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2" name="Google Shape;102;gf041857a07_0_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933515"/>
            <a:ext cx="4111722" cy="243134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f041857a07_0_3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cap="flat" cmpd="sng" w="76200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041857a07_0_2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</a:t>
            </a:r>
            <a:r>
              <a:rPr lang="zh-TW"/>
              <a:t> - </a:t>
            </a:r>
            <a:r>
              <a:rPr b="1" lang="zh-TW">
                <a:solidFill>
                  <a:srgbClr val="FF0000"/>
                </a:solidFill>
              </a:rPr>
              <a:t>Medium baseline</a:t>
            </a:r>
            <a:endParaRPr/>
          </a:p>
        </p:txBody>
      </p:sp>
      <p:sp>
        <p:nvSpPr>
          <p:cNvPr id="109" name="Google Shape;109;gf041857a07_0_2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按 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Q 鍵複製左眼座標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更新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到右邊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10" name="Google Shape;110;gf041857a07_0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325" y="1756801"/>
            <a:ext cx="3619001" cy="215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gf041857a07_0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425" y="1756337"/>
            <a:ext cx="3618999" cy="215735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gf041857a07_0_2"/>
          <p:cNvCxnSpPr/>
          <p:nvPr/>
        </p:nvCxnSpPr>
        <p:spPr>
          <a:xfrm>
            <a:off x="4149825" y="2858025"/>
            <a:ext cx="482700" cy="4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" name="Google Shape;113;gf041857a07_0_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9d052fc04_43_0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 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/>
          </a:p>
        </p:txBody>
      </p:sp>
      <p:sp>
        <p:nvSpPr>
          <p:cNvPr id="119" name="Google Shape;119;gf9d052fc04_43_0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按 A 鍵讀取前一隻模型、按 D 鍵讀取下一隻模型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20" name="Google Shape;120;gf9d052fc04_4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173" y="1972626"/>
            <a:ext cx="3268327" cy="194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f9d052fc04_4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3076" y="1982548"/>
            <a:ext cx="3237400" cy="1923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2" name="Google Shape;122;gf9d052fc04_43_0"/>
          <p:cNvCxnSpPr/>
          <p:nvPr/>
        </p:nvCxnSpPr>
        <p:spPr>
          <a:xfrm>
            <a:off x="4219625" y="3026675"/>
            <a:ext cx="482700" cy="4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3" name="Google Shape;123;gf9d052fc04_43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041857a07_0_7"/>
          <p:cNvSpPr txBox="1"/>
          <p:nvPr>
            <p:ph type="title"/>
          </p:nvPr>
        </p:nvSpPr>
        <p:spPr>
          <a:xfrm>
            <a:off x="311700" y="200422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zh-TW">
                <a:latin typeface="Economica"/>
                <a:ea typeface="Economica"/>
                <a:cs typeface="Economica"/>
                <a:sym typeface="Economica"/>
              </a:rPr>
              <a:t>程式按鍵功能 - </a:t>
            </a:r>
            <a:r>
              <a:rPr b="1" lang="zh-TW">
                <a:solidFill>
                  <a:srgbClr val="7030A0"/>
                </a:solidFill>
              </a:rPr>
              <a:t>Strong baseline</a:t>
            </a:r>
            <a:endParaRPr/>
          </a:p>
        </p:txBody>
      </p:sp>
      <p:sp>
        <p:nvSpPr>
          <p:cNvPr id="129" name="Google Shape;129;gf041857a07_0_7"/>
          <p:cNvSpPr txBox="1"/>
          <p:nvPr>
            <p:ph idx="1" type="body"/>
          </p:nvPr>
        </p:nvSpPr>
        <p:spPr>
          <a:xfrm>
            <a:off x="311700" y="1031722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可選擇當前讀取角色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2400"/>
              </a:spcBef>
              <a:spcAft>
                <a:spcPts val="1200"/>
              </a:spcAft>
              <a:buSzPts val="1800"/>
              <a:buFont typeface="Noto Sans Symbols"/>
              <a:buNone/>
            </a:pPr>
            <a:r>
              <a:t/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130" name="Google Shape;130;gf041857a07_0_7"/>
          <p:cNvCxnSpPr/>
          <p:nvPr/>
        </p:nvCxnSpPr>
        <p:spPr>
          <a:xfrm>
            <a:off x="4219625" y="3788675"/>
            <a:ext cx="482700" cy="4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1" name="Google Shape;131;gf041857a07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175" y="1693775"/>
            <a:ext cx="25527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f041857a07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749" y="2775600"/>
            <a:ext cx="2927376" cy="186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f041857a07_0_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31800" y="2585375"/>
            <a:ext cx="2741274" cy="205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f041857a07_0_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3238" y="1722350"/>
            <a:ext cx="2438400" cy="552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gf041857a07_0_7"/>
          <p:cNvCxnSpPr/>
          <p:nvPr/>
        </p:nvCxnSpPr>
        <p:spPr>
          <a:xfrm>
            <a:off x="4241713" y="1996175"/>
            <a:ext cx="482700" cy="4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36" name="Google Shape;136;gf041857a07_0_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